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IBM Plex Sans Medium" panose="020B0603050203000203" pitchFamily="34" charset="0"/>
      <p:regular r:id="rId12"/>
    </p:embeddedFont>
    <p:embeddedFont>
      <p:font typeface="Roboto" panose="02000000000000000000" pitchFamily="2" charset="0"/>
      <p:regular r:id="rId13"/>
      <p:bold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34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54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 K-TSVM: A Profiled Power Side-Channel Attack on AES-128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Paper Presentation  by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Name: Mahbub Hasan </a:t>
            </a:r>
            <a:b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Reg: 09580</a:t>
            </a:r>
            <a:b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 :2002063 </a:t>
            </a:r>
            <a:b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20 Jan 2026</a:t>
            </a:r>
            <a:endParaRPr lang="en-US" sz="1750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8C93A4-D4B5-5C57-561E-F00F047C1F3E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8283" y="1153895"/>
            <a:ext cx="5608082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</a:t>
            </a: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is </a:t>
            </a:r>
            <a:r>
              <a:rPr lang="en-US" sz="305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Cryptography</a:t>
            </a: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and </a:t>
            </a:r>
            <a:r>
              <a:rPr lang="en-US" sz="305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AES</a:t>
            </a: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?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41809" y="2105859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Cryptography is the </a:t>
            </a:r>
            <a:r>
              <a:rPr lang="en-US" sz="15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science of protecting secret data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 dirty="0"/>
          </a:p>
        </p:txBody>
      </p:sp>
      <p:sp>
        <p:nvSpPr>
          <p:cNvPr id="4" name="Text 2"/>
          <p:cNvSpPr/>
          <p:nvPr/>
        </p:nvSpPr>
        <p:spPr>
          <a:xfrm>
            <a:off x="1141809" y="2858453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Encryption </a:t>
            </a:r>
            <a:r>
              <a:rPr lang="en-US" sz="15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transforms data into an unreadable format 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a secret key.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141809" y="3838972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 (</a:t>
            </a:r>
            <a:r>
              <a:rPr lang="en-US" sz="15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Encryption Standard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is a widely adopted symmetric encryption algorithm.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41809" y="4776232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 is integral to secure communications in Wi-Fi, banking, smart cards, and various hardware devices.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141809" y="5756751"/>
            <a:ext cx="5935266" cy="312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AES-128 utilizes a </a:t>
            </a:r>
            <a:r>
              <a:rPr lang="en-US" sz="15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128-bit key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robust encryption.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45" y="292655"/>
            <a:ext cx="5935266" cy="593526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F98AF5-5267-E7B0-C7D2-66941241476F}"/>
              </a:ext>
            </a:extLst>
          </p:cNvPr>
          <p:cNvSpPr/>
          <p:nvPr/>
        </p:nvSpPr>
        <p:spPr>
          <a:xfrm>
            <a:off x="12674600" y="7569200"/>
            <a:ext cx="1955800" cy="5588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13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45575" y="2687955"/>
            <a:ext cx="3892391" cy="440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sz="27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Understanding AES-128</a:t>
            </a:r>
            <a:endParaRPr lang="en-US" sz="2750" dirty="0"/>
          </a:p>
        </p:txBody>
      </p:sp>
      <p:sp>
        <p:nvSpPr>
          <p:cNvPr id="4" name="Shape 1"/>
          <p:cNvSpPr/>
          <p:nvPr/>
        </p:nvSpPr>
        <p:spPr>
          <a:xfrm>
            <a:off x="1745575" y="3656290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745575" y="3633430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222135" y="3392210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380607" y="3524250"/>
            <a:ext cx="211336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1944529" y="4096464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Size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1944529" y="4477226"/>
            <a:ext cx="5083612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AES-128 employs a </a:t>
            </a:r>
            <a:r>
              <a:rPr lang="en-US" sz="13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128-bit encryption key</a:t>
            </a: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providing a high level of security.</a:t>
            </a:r>
            <a:endParaRPr lang="en-US" sz="1350" dirty="0"/>
          </a:p>
        </p:txBody>
      </p:sp>
      <p:sp>
        <p:nvSpPr>
          <p:cNvPr id="10" name="Shape 7"/>
          <p:cNvSpPr/>
          <p:nvPr/>
        </p:nvSpPr>
        <p:spPr>
          <a:xfrm>
            <a:off x="7403187" y="3656290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03187" y="3633430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9879747" y="3392210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038219" y="3524250"/>
            <a:ext cx="211336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650" dirty="0"/>
          </a:p>
        </p:txBody>
      </p:sp>
      <p:sp>
        <p:nvSpPr>
          <p:cNvPr id="14" name="Text 11"/>
          <p:cNvSpPr/>
          <p:nvPr/>
        </p:nvSpPr>
        <p:spPr>
          <a:xfrm>
            <a:off x="7602141" y="4096464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Representation</a:t>
            </a:r>
            <a:endParaRPr lang="en-US" sz="1700" dirty="0"/>
          </a:p>
        </p:txBody>
      </p:sp>
      <p:sp>
        <p:nvSpPr>
          <p:cNvPr id="15" name="Text 12"/>
          <p:cNvSpPr/>
          <p:nvPr/>
        </p:nvSpPr>
        <p:spPr>
          <a:xfrm>
            <a:off x="7602141" y="4477226"/>
            <a:ext cx="5083612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128 bits are typically represented as </a:t>
            </a:r>
            <a:r>
              <a:rPr lang="en-US" sz="13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 bytes</a:t>
            </a: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forming a sequence from </a:t>
            </a:r>
            <a:r>
              <a:rPr lang="en-US" sz="13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K1 to K16</a:t>
            </a: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50" dirty="0"/>
          </a:p>
        </p:txBody>
      </p:sp>
      <p:sp>
        <p:nvSpPr>
          <p:cNvPr id="16" name="Shape 13"/>
          <p:cNvSpPr/>
          <p:nvPr/>
        </p:nvSpPr>
        <p:spPr>
          <a:xfrm>
            <a:off x="1745575" y="5679758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1745575" y="5656898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222135" y="5415677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380607" y="5547717"/>
            <a:ext cx="211336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650" dirty="0"/>
          </a:p>
        </p:txBody>
      </p:sp>
      <p:sp>
        <p:nvSpPr>
          <p:cNvPr id="20" name="Text 17"/>
          <p:cNvSpPr/>
          <p:nvPr/>
        </p:nvSpPr>
        <p:spPr>
          <a:xfrm>
            <a:off x="1944529" y="6119932"/>
            <a:ext cx="2449830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Encryption &amp; Decryption</a:t>
            </a:r>
            <a:endParaRPr lang="en-US" sz="1700" dirty="0"/>
          </a:p>
        </p:txBody>
      </p:sp>
      <p:sp>
        <p:nvSpPr>
          <p:cNvPr id="21" name="Text 18"/>
          <p:cNvSpPr/>
          <p:nvPr/>
        </p:nvSpPr>
        <p:spPr>
          <a:xfrm>
            <a:off x="1944529" y="6500693"/>
            <a:ext cx="5083612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key is essential for both encrypting plaintext into ciphertext and decrypting ciphertext back into plaintext.</a:t>
            </a:r>
            <a:endParaRPr lang="en-US" sz="1350" dirty="0"/>
          </a:p>
        </p:txBody>
      </p:sp>
      <p:sp>
        <p:nvSpPr>
          <p:cNvPr id="22" name="Shape 19"/>
          <p:cNvSpPr/>
          <p:nvPr/>
        </p:nvSpPr>
        <p:spPr>
          <a:xfrm>
            <a:off x="7403187" y="5679758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7403187" y="5656898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9879747" y="5415677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10038219" y="5547717"/>
            <a:ext cx="211336" cy="2640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650" dirty="0"/>
          </a:p>
        </p:txBody>
      </p:sp>
      <p:sp>
        <p:nvSpPr>
          <p:cNvPr id="26" name="Text 23"/>
          <p:cNvSpPr/>
          <p:nvPr/>
        </p:nvSpPr>
        <p:spPr>
          <a:xfrm>
            <a:off x="7602141" y="6119932"/>
            <a:ext cx="2201347" cy="2751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Confidentiality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7602141" y="6500693"/>
            <a:ext cx="5083612" cy="5634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the correct 128-bit key, encrypted </a:t>
            </a:r>
            <a:r>
              <a:rPr lang="en-US" sz="13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remains inaccessible</a:t>
            </a: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unreadable, ensuring confidentiality.</a:t>
            </a:r>
            <a:endParaRPr lang="en-US" sz="1350" dirty="0"/>
          </a:p>
        </p:txBody>
      </p:sp>
      <p:sp>
        <p:nvSpPr>
          <p:cNvPr id="28" name="Text 25"/>
          <p:cNvSpPr/>
          <p:nvPr/>
        </p:nvSpPr>
        <p:spPr>
          <a:xfrm>
            <a:off x="1745575" y="7461171"/>
            <a:ext cx="11139130" cy="2817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 AES Key = [K1 | K2 | K3 | … | K16]</a:t>
            </a:r>
            <a:endParaRPr lang="en-US" sz="1350" dirty="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E5C6AD0-927A-81C2-F48F-0E1EC06C8810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3259" y="439222"/>
            <a:ext cx="4577596" cy="3992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is a </a:t>
            </a:r>
            <a:r>
              <a:rPr lang="en-US" sz="250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Side-Channel Attack</a:t>
            </a:r>
            <a:r>
              <a:rPr lang="en-US" sz="2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?</a:t>
            </a:r>
            <a:endParaRPr lang="en-US" sz="2500" dirty="0"/>
          </a:p>
        </p:txBody>
      </p:sp>
      <p:sp>
        <p:nvSpPr>
          <p:cNvPr id="3" name="Text 1"/>
          <p:cNvSpPr/>
          <p:nvPr/>
        </p:nvSpPr>
        <p:spPr>
          <a:xfrm>
            <a:off x="2263259" y="1157883"/>
            <a:ext cx="10103882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side-channel attack is a non-invasive technique that exploits information unintentionally leaked by a device during its operation.</a:t>
            </a:r>
            <a:endParaRPr lang="en-US" sz="1250" dirty="0"/>
          </a:p>
        </p:txBody>
      </p:sp>
      <p:sp>
        <p:nvSpPr>
          <p:cNvPr id="4" name="Text 2"/>
          <p:cNvSpPr/>
          <p:nvPr/>
        </p:nvSpPr>
        <p:spPr>
          <a:xfrm>
            <a:off x="2263259" y="1736884"/>
            <a:ext cx="4857155" cy="7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Does not target the algorithm</a:t>
            </a: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Unlike cryptographic attacks that attempt to break the mathematical foundations of an algorithm, side-channel attacks observe physical phenomena.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2263259" y="2559606"/>
            <a:ext cx="4857155" cy="7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Exploits Physical Leakage</a:t>
            </a: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These attacks leverage unintended physical emissions or characteristics from the device implementing the cryptography.</a:t>
            </a:r>
            <a:endParaRPr lang="en-US" sz="1250" dirty="0"/>
          </a:p>
        </p:txBody>
      </p:sp>
      <p:sp>
        <p:nvSpPr>
          <p:cNvPr id="6" name="Text 4"/>
          <p:cNvSpPr/>
          <p:nvPr/>
        </p:nvSpPr>
        <p:spPr>
          <a:xfrm>
            <a:off x="2263259" y="3486150"/>
            <a:ext cx="2624138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Common Leakage Examples: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2263259" y="3895368"/>
            <a:ext cx="4857155" cy="51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Consumption</a:t>
            </a: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Analyzing the fluctuating power draw of a device as it performs cryptographic operations.</a:t>
            </a:r>
            <a:endParaRPr lang="en-US" sz="1250" dirty="0"/>
          </a:p>
        </p:txBody>
      </p:sp>
      <p:sp>
        <p:nvSpPr>
          <p:cNvPr id="8" name="Text 6"/>
          <p:cNvSpPr/>
          <p:nvPr/>
        </p:nvSpPr>
        <p:spPr>
          <a:xfrm>
            <a:off x="2263259" y="4462463"/>
            <a:ext cx="4857155" cy="5112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Timing Analysis</a:t>
            </a: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Measuring the precise time taken for operations, which can vary based on secret data.</a:t>
            </a:r>
            <a:endParaRPr lang="en-US" sz="1250" dirty="0"/>
          </a:p>
        </p:txBody>
      </p:sp>
      <p:sp>
        <p:nvSpPr>
          <p:cNvPr id="9" name="Text 7"/>
          <p:cNvSpPr/>
          <p:nvPr/>
        </p:nvSpPr>
        <p:spPr>
          <a:xfrm>
            <a:off x="2263259" y="5029557"/>
            <a:ext cx="4857155" cy="7668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00"/>
              </a:lnSpc>
              <a:buSzPct val="100000"/>
              <a:buChar char="•"/>
            </a:pPr>
            <a:r>
              <a:rPr lang="en-US" sz="125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Electromagnetic (EM) Signals</a:t>
            </a:r>
            <a:r>
              <a:rPr lang="en-US" sz="12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Detecting electromagnetic radiation emitted by the device, which can carry information about internal processes.</a:t>
            </a:r>
            <a:endParaRPr lang="en-US" sz="12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18" y="1597521"/>
            <a:ext cx="4857155" cy="485715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2263259" y="6293048"/>
            <a:ext cx="1996797" cy="2495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Goal:</a:t>
            </a:r>
            <a:endParaRPr lang="en-US" sz="1550" dirty="0">
              <a:solidFill>
                <a:srgbClr val="FF000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2263259" y="6638688"/>
            <a:ext cx="10103882" cy="2556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primary objective is to </a:t>
            </a:r>
            <a:r>
              <a:rPr lang="en-US" sz="12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recover the secret encryption key </a:t>
            </a: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analyzing these incidental physical leakages.</a:t>
            </a:r>
            <a:endParaRPr lang="en-US" sz="125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A9AE44-A284-33A3-BA52-88DE76AC920F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1268"/>
            <a:ext cx="7564993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Profiled Side-Channel Attacks: Two Phases</a:t>
            </a:r>
            <a:endParaRPr lang="en-US" sz="3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3" y="2087285"/>
            <a:ext cx="1127760" cy="2619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2768" y="2312789"/>
            <a:ext cx="3556159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1. </a:t>
            </a:r>
            <a:r>
              <a:rPr lang="en-US" sz="220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Training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(</a:t>
            </a:r>
            <a:r>
              <a:rPr lang="en-US" sz="220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Profiling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) Phase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142768" y="2800469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 has an identical device.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2142768" y="3240405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power traces are acquired.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2142768" y="3680341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secret key for this device is known.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2142768" y="4120277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machine learning model is </a:t>
            </a:r>
            <a:r>
              <a:rPr lang="en-US" sz="17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trained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this data.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03" y="4706779"/>
            <a:ext cx="1127760" cy="29015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42768" y="4932283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2. </a:t>
            </a:r>
            <a:r>
              <a:rPr lang="en-US" sz="220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Attack</a:t>
            </a:r>
            <a:r>
              <a:rPr lang="en-US" sz="2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Phase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2142768" y="5419963"/>
            <a:ext cx="6211729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limited number of traces are collected from the </a:t>
            </a:r>
            <a:r>
              <a:rPr lang="en-US" sz="17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victim device.</a:t>
            </a:r>
            <a:endParaRPr lang="en-US" sz="1750" dirty="0">
              <a:solidFill>
                <a:srgbClr val="FF0000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2142768" y="6220897"/>
            <a:ext cx="6211729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pre-trained model from the profiling phase is deployed.</a:t>
            </a:r>
            <a:endParaRPr lang="en-US" sz="1750" dirty="0"/>
          </a:p>
        </p:txBody>
      </p:sp>
      <p:sp>
        <p:nvSpPr>
          <p:cNvPr id="14" name="Text 9"/>
          <p:cNvSpPr/>
          <p:nvPr/>
        </p:nvSpPr>
        <p:spPr>
          <a:xfrm>
            <a:off x="2142768" y="6841332"/>
            <a:ext cx="6211729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secret encryption key is </a:t>
            </a:r>
            <a:r>
              <a:rPr lang="en-US" sz="17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recovered.</a:t>
            </a:r>
            <a:endParaRPr lang="en-US" sz="175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588288"/>
            <a:ext cx="6706553" cy="5348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Challenges with Previous Methods</a:t>
            </a:r>
            <a:endParaRPr lang="en-US" sz="3350" dirty="0">
              <a:solidFill>
                <a:srgbClr val="FF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35184" y="1443990"/>
            <a:ext cx="7646432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Trace Count</a:t>
            </a: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Traditional side-channel attacks often require a substantial number of power traces to achieve successful key recovery.</a:t>
            </a:r>
            <a:endParaRPr lang="en-US" sz="1650" dirty="0"/>
          </a:p>
        </p:txBody>
      </p:sp>
      <p:sp>
        <p:nvSpPr>
          <p:cNvPr id="5" name="Text 2"/>
          <p:cNvSpPr/>
          <p:nvPr/>
        </p:nvSpPr>
        <p:spPr>
          <a:xfrm>
            <a:off x="6235184" y="2203371"/>
            <a:ext cx="7646432" cy="6846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 and Misalignment</a:t>
            </a: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Environmental noise and temporal misalignments in traces significantly degrade attack accuracy.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6235184" y="2962751"/>
            <a:ext cx="7646432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650"/>
              </a:lnSpc>
              <a:buSzPct val="100000"/>
              <a:buChar char="•"/>
            </a:pPr>
            <a:r>
              <a:rPr lang="en-US" sz="165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Masking Resistance</a:t>
            </a:r>
            <a:r>
              <a:rPr lang="en-US" sz="16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Masking and other cryptographic countermeasures are designed to obscure leakage, making attacks more difficult.</a:t>
            </a:r>
            <a:endParaRPr lang="en-US" sz="1650" dirty="0"/>
          </a:p>
        </p:txBody>
      </p:sp>
      <p:sp>
        <p:nvSpPr>
          <p:cNvPr id="8" name="Text 5"/>
          <p:cNvSpPr/>
          <p:nvPr/>
        </p:nvSpPr>
        <p:spPr>
          <a:xfrm>
            <a:off x="6556057" y="4580690"/>
            <a:ext cx="3209211" cy="401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25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Need:</a:t>
            </a:r>
            <a:endParaRPr lang="en-US" sz="2500" dirty="0"/>
          </a:p>
        </p:txBody>
      </p:sp>
      <p:sp>
        <p:nvSpPr>
          <p:cNvPr id="9" name="Text 6"/>
          <p:cNvSpPr/>
          <p:nvPr/>
        </p:nvSpPr>
        <p:spPr>
          <a:xfrm>
            <a:off x="6556058" y="5250101"/>
            <a:ext cx="7325558" cy="1026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</a:t>
            </a:r>
            <a:r>
              <a:rPr lang="en-US" sz="16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overcome these challenges</a:t>
            </a:r>
            <a:r>
              <a:rPr lang="en-US" sz="16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new methods are required that can perform effectively with fewer traces, maintain high accuracy, and succeed against masked AES implementations.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5184" y="4475321"/>
            <a:ext cx="30480" cy="2310289"/>
          </a:xfrm>
          <a:prstGeom prst="rect">
            <a:avLst/>
          </a:prstGeom>
          <a:solidFill>
            <a:srgbClr val="FFBC8F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1690041-E446-D305-A9E2-8331BC35F09B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2745" y="1528466"/>
            <a:ext cx="6586085" cy="13921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6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Goal of This Paper</a:t>
            </a:r>
            <a:endParaRPr lang="en-US" sz="6600" dirty="0"/>
          </a:p>
        </p:txBody>
      </p:sp>
      <p:sp>
        <p:nvSpPr>
          <p:cNvPr id="3" name="Shape 1"/>
          <p:cNvSpPr/>
          <p:nvPr/>
        </p:nvSpPr>
        <p:spPr>
          <a:xfrm>
            <a:off x="793790" y="2773799"/>
            <a:ext cx="13042821" cy="3702606"/>
          </a:xfrm>
          <a:prstGeom prst="roundRect">
            <a:avLst>
              <a:gd name="adj" fmla="val 919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773799"/>
            <a:ext cx="4347567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0604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Novel Attack Design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020604" y="349103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new deep learning-based side-channel attack methodology.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1357" y="2773799"/>
            <a:ext cx="4347567" cy="2032754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41357" y="2773799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368171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Hybrid Approach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5368171" y="3491032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deep learning with Support Vector Machines (SVM) for enhanced performance.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488924" y="2773799"/>
            <a:ext cx="4347567" cy="2032754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488924" y="2773799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715738" y="30006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Versatile Application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9715738" y="3491032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Effectively attack both masked and unmasked AES-128 implementations.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6553"/>
            <a:ext cx="6521291" cy="1669852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93790" y="4806553"/>
            <a:ext cx="6521291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0604" y="5033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Minimal Traces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0604" y="5523786"/>
            <a:ext cx="60676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secret key recovery using a very small number of power traces.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7315081" y="4806553"/>
            <a:ext cx="6521410" cy="1669852"/>
          </a:xfrm>
          <a:prstGeom prst="rect">
            <a:avLst/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315081" y="4806553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315081" y="4806553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541895" y="5033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4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 power trace.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41895" y="5523786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 successful key extraction even with just one available power trace.</a:t>
            </a:r>
            <a:endParaRPr lang="en-US" sz="1750" dirty="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0CE433-ABF9-B4C9-F405-2529799E633A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016" y="683038"/>
            <a:ext cx="3631883" cy="321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36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Proposed Model: </a:t>
            </a:r>
            <a:r>
              <a:rPr lang="en-US" sz="360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 K-TSVM</a:t>
            </a:r>
            <a:endParaRPr lang="en-US" sz="3600" dirty="0">
              <a:solidFill>
                <a:srgbClr val="FF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0016" y="1261682"/>
            <a:ext cx="813399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research introduces a novel model named: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00016" y="1660303"/>
            <a:ext cx="6430089" cy="803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300"/>
              </a:lnSpc>
              <a:buNone/>
            </a:pPr>
            <a:r>
              <a:rPr lang="en-US" sz="7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 K-TSVM</a:t>
            </a:r>
            <a:endParaRPr lang="en-US" sz="7200" dirty="0"/>
          </a:p>
        </p:txBody>
      </p:sp>
      <p:sp>
        <p:nvSpPr>
          <p:cNvPr id="5" name="Text 3"/>
          <p:cNvSpPr/>
          <p:nvPr/>
        </p:nvSpPr>
        <p:spPr>
          <a:xfrm>
            <a:off x="700016" y="2656975"/>
            <a:ext cx="8133993" cy="2057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stands for </a:t>
            </a:r>
            <a:r>
              <a:rPr lang="en-US" sz="14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Kernel Learning Twin Support Vector Machine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 dirty="0"/>
          </a:p>
        </p:txBody>
      </p:sp>
      <p:sp>
        <p:nvSpPr>
          <p:cNvPr id="6" name="Text 4"/>
          <p:cNvSpPr/>
          <p:nvPr/>
        </p:nvSpPr>
        <p:spPr>
          <a:xfrm>
            <a:off x="700016" y="3055596"/>
            <a:ext cx="1607463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Core Idea:</a:t>
            </a:r>
            <a:endParaRPr lang="en-US" sz="2000" dirty="0"/>
          </a:p>
        </p:txBody>
      </p:sp>
      <p:sp>
        <p:nvSpPr>
          <p:cNvPr id="7" name="Text 5"/>
          <p:cNvSpPr/>
          <p:nvPr/>
        </p:nvSpPr>
        <p:spPr>
          <a:xfrm>
            <a:off x="700016" y="3449336"/>
            <a:ext cx="8133993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approach combines the power of deep learning for feature extraction with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robust classification capabilities of Twin Support Vector Machines.</a:t>
            </a:r>
            <a:endParaRPr lang="en-US" sz="1400" dirty="0"/>
          </a:p>
        </p:txBody>
      </p:sp>
      <p:sp>
        <p:nvSpPr>
          <p:cNvPr id="8" name="Text 6"/>
          <p:cNvSpPr/>
          <p:nvPr/>
        </p:nvSpPr>
        <p:spPr>
          <a:xfrm>
            <a:off x="700016" y="4347008"/>
            <a:ext cx="1702713" cy="2008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0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Two Principal Modules: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700016" y="4866727"/>
            <a:ext cx="3910132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Extraction Module</a:t>
            </a: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Responsible for processing raw power traces and extracting relevant, discriminative features.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700016" y="5810012"/>
            <a:ext cx="3910132" cy="41148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600"/>
              </a:lnSpc>
              <a:buSzPct val="100000"/>
              <a:buChar char="•"/>
            </a:pPr>
            <a:r>
              <a:rPr lang="en-US" sz="14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Module</a:t>
            </a:r>
            <a:r>
              <a:rPr lang="en-US" sz="14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4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Utilizes the extracted features to classify potential key bytes, ultimately recovering the secret key.</a:t>
            </a:r>
            <a:endParaRPr lang="en-US" sz="1400" dirty="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15" y="353854"/>
            <a:ext cx="6942367" cy="694236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A83022-7F69-1676-289C-F9C470FAA181}"/>
              </a:ext>
            </a:extLst>
          </p:cNvPr>
          <p:cNvSpPr/>
          <p:nvPr/>
        </p:nvSpPr>
        <p:spPr>
          <a:xfrm>
            <a:off x="12479278" y="74803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11124009" cy="4879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00"/>
              </a:lnSpc>
              <a:buNone/>
            </a:pPr>
            <a:r>
              <a:rPr lang="en-US" sz="30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Extraction Using Restricted Boltzmann Machine (RBM)</a:t>
            </a:r>
            <a:endParaRPr lang="en-US" sz="3050" dirty="0"/>
          </a:p>
        </p:txBody>
      </p:sp>
      <p:sp>
        <p:nvSpPr>
          <p:cNvPr id="3" name="Text 1"/>
          <p:cNvSpPr/>
          <p:nvPr/>
        </p:nvSpPr>
        <p:spPr>
          <a:xfrm>
            <a:off x="1141809" y="1493520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RBM Integration: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feature extraction module primarily employs a </a:t>
            </a:r>
            <a:r>
              <a:rPr lang="en-US" sz="15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Restricted Boltzmann Machine (RBM).</a:t>
            </a:r>
            <a:endParaRPr lang="en-US" sz="1500" dirty="0">
              <a:solidFill>
                <a:srgbClr val="FF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141809" y="2186583"/>
            <a:ext cx="5935266" cy="624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Pattern Learning</a:t>
            </a: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RBMs are adept at learning complex patterns and representations directly from raw power traces.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1141809" y="2879646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 Reduction &amp; Feature Selection</a:t>
            </a: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process effectively filters out noise and extracts only the most salient information relevant to the cryptographic operation.</a:t>
            </a:r>
            <a:endParaRPr lang="en-US" sz="1500" dirty="0"/>
          </a:p>
        </p:txBody>
      </p:sp>
      <p:sp>
        <p:nvSpPr>
          <p:cNvPr id="6" name="Text 4"/>
          <p:cNvSpPr/>
          <p:nvPr/>
        </p:nvSpPr>
        <p:spPr>
          <a:xfrm>
            <a:off x="1141809" y="3885128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Layer-by-Layer Pre-training</a:t>
            </a: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RBM undergoes a pre-training phase, where each layer learns incrementally, optimizing its weights and biases.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1141809" y="4890611"/>
            <a:ext cx="5935266" cy="937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Performance</a:t>
            </a:r>
            <a:r>
              <a:rPr lang="en-US" sz="15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pre-training strategy significantly enhances the model's accuracy and its ability to generalize effectively to new, unseen data.</a:t>
            </a:r>
            <a:endParaRPr lang="en-US" sz="15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45" y="1537454"/>
            <a:ext cx="5935266" cy="593526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87E961-13DF-4DEF-B22B-6ADF3207C2E5}"/>
              </a:ext>
            </a:extLst>
          </p:cNvPr>
          <p:cNvSpPr/>
          <p:nvPr/>
        </p:nvSpPr>
        <p:spPr>
          <a:xfrm>
            <a:off x="12534900" y="7472720"/>
            <a:ext cx="2095500" cy="65528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803</Words>
  <Application>Microsoft Macintosh PowerPoint</Application>
  <PresentationFormat>Custom</PresentationFormat>
  <Paragraphs>85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</vt:lpstr>
      <vt:lpstr>Arial</vt:lpstr>
      <vt:lpstr>IBM Plex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Tanvir Islam Robin</cp:lastModifiedBy>
  <cp:revision>9</cp:revision>
  <dcterms:created xsi:type="dcterms:W3CDTF">2026-01-19T20:14:46Z</dcterms:created>
  <dcterms:modified xsi:type="dcterms:W3CDTF">2026-01-19T21:22:48Z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2026-01-19T20:26:43Z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919aabf4-0e4c-4f8c-b908-41a5a616724f</vt:lpwstr>
  </property>
  <property fmtid="{D5CDD505-2E9C-101B-9397-08002B2CF9AE}" pid="7" name="MSIP_Label_defa4170-0d19-0005-0004-bc88714345d2_ActionId">
    <vt:lpwstr>3d3b1c05-77e2-49e3-a2f0-8f7d60cdfb84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50, 3, 0, 1</vt:lpwstr>
  </property>
</Properties>
</file>